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3"/>
  </p:notesMasterIdLst>
  <p:sldIdLst>
    <p:sldId id="259" r:id="rId3"/>
    <p:sldId id="258" r:id="rId4"/>
    <p:sldId id="304" r:id="rId5"/>
    <p:sldId id="303" r:id="rId6"/>
    <p:sldId id="302" r:id="rId7"/>
    <p:sldId id="310" r:id="rId8"/>
    <p:sldId id="305" r:id="rId9"/>
    <p:sldId id="306" r:id="rId10"/>
    <p:sldId id="307" r:id="rId11"/>
    <p:sldId id="308" r:id="rId12"/>
    <p:sldId id="309" r:id="rId13"/>
    <p:sldId id="261" r:id="rId14"/>
    <p:sldId id="334" r:id="rId15"/>
    <p:sldId id="335" r:id="rId16"/>
    <p:sldId id="333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270" r:id="rId25"/>
    <p:sldId id="318" r:id="rId26"/>
    <p:sldId id="330" r:id="rId27"/>
    <p:sldId id="336" r:id="rId28"/>
    <p:sldId id="323" r:id="rId29"/>
    <p:sldId id="319" r:id="rId30"/>
    <p:sldId id="320" r:id="rId31"/>
    <p:sldId id="321" r:id="rId32"/>
    <p:sldId id="322" r:id="rId33"/>
    <p:sldId id="326" r:id="rId34"/>
    <p:sldId id="262" r:id="rId35"/>
    <p:sldId id="327" r:id="rId36"/>
    <p:sldId id="328" r:id="rId37"/>
    <p:sldId id="332" r:id="rId38"/>
    <p:sldId id="331" r:id="rId39"/>
    <p:sldId id="329" r:id="rId40"/>
    <p:sldId id="281" r:id="rId41"/>
    <p:sldId id="284" r:id="rId4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4"/>
    </p:embeddedFont>
    <p:embeddedFont>
      <p:font typeface="Anaheim" panose="02000503000000000000" pitchFamily="2" charset="77"/>
      <p:regular r:id="rId45"/>
    </p:embeddedFont>
    <p:embeddedFont>
      <p:font typeface="CourierNewPSMT" panose="02070309020205020404" pitchFamily="49" charset="0"/>
      <p:regular r:id="rId46"/>
      <p:bold r:id="rId47"/>
      <p:italic r:id="rId48"/>
      <p:boldItalic r:id="rId49"/>
    </p:embeddedFont>
    <p:embeddedFont>
      <p:font typeface="Euphemia" panose="020B0503040102020104" pitchFamily="34" charset="0"/>
      <p:regular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Overpass Mono" panose="020B0009030203020204" pitchFamily="49" charset="77"/>
      <p:regular r:id="rId53"/>
      <p:bold r:id="rId54"/>
    </p:embeddedFont>
    <p:embeddedFont>
      <p:font typeface="Proxima Nova" panose="02000506030000020004" pitchFamily="2" charset="0"/>
      <p:regular r:id="rId55"/>
      <p:bold r:id="rId56"/>
      <p:italic r:id="rId57"/>
      <p:boldItalic r:id="rId58"/>
    </p:embeddedFont>
    <p:embeddedFont>
      <p:font typeface="Proxima Nova Semibold" panose="02000506030000020004" pitchFamily="2" charset="0"/>
      <p:regular r:id="rId59"/>
      <p:bold r:id="rId60"/>
      <p:italic r:id="rId61"/>
      <p:boldItalic r:id="rId62"/>
    </p:embeddedFont>
    <p:embeddedFont>
      <p:font typeface="Raleway SemiBold" panose="020F050202020403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Condensed Light" panose="020F0302020204030204" pitchFamily="34" charset="0"/>
      <p:regular r:id="rId71"/>
      <p: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CA86F-41C8-4E3F-80ED-765C49808CBB}">
  <a:tblStyle styleId="{C80CA86F-41C8-4E3F-80ED-765C49808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E7904-4362-4086-AC61-F5C711425D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9"/>
    <p:restoredTop sz="94653"/>
  </p:normalViewPr>
  <p:slideViewPr>
    <p:cSldViewPr snapToGrid="0">
      <p:cViewPr varScale="1">
        <p:scale>
          <a:sx n="182" d="100"/>
          <a:sy n="182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9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3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8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1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8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9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d4cbd36da_4_1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d4cbd36da_4_1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8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0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5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44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667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/>
          <a:srcRect t="11175" b="11175"/>
          <a:stretch/>
        </p:blipFill>
        <p:spPr>
          <a:xfrm>
            <a:off x="5508498" y="1168325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materia è disponibile su GitHub il link è all’interno del </a:t>
            </a:r>
            <a:r>
              <a:rPr lang="it-IT" dirty="0" err="1"/>
              <a:t>qr-code</a:t>
            </a:r>
            <a:r>
              <a:rPr lang="it-IT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Materiale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Tomcat, che è sviluppato dall’Apache Group, permette sia di eseguire le JSP, le </a:t>
            </a:r>
            <a:r>
              <a:rPr lang="it-IT" sz="1400" b="1" dirty="0" err="1"/>
              <a:t>Servlet</a:t>
            </a:r>
            <a:r>
              <a:rPr lang="it-IT" sz="1400" b="1" dirty="0"/>
              <a:t>.</a:t>
            </a:r>
          </a:p>
          <a:p>
            <a:r>
              <a:rPr lang="it-IT" dirty="0"/>
              <a:t>È possibile sfruttarlo in maniera stand-alone cioè come web server a tutti gli effetti.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Cosa contiene il server Tomcat:</a:t>
            </a:r>
          </a:p>
          <a:p>
            <a:pPr marL="114300" indent="0">
              <a:buNone/>
            </a:pPr>
            <a:endParaRPr lang="it-IT" dirty="0">
              <a:effectLst/>
              <a:latin typeface="Arial" panose="020B0604020202020204" pitchFamily="34" charset="0"/>
            </a:endParaRP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Bin (contiene gli script per avviare, riavviare e arrestare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Conf</a:t>
            </a:r>
            <a:r>
              <a:rPr lang="it-IT" dirty="0">
                <a:effectLst/>
                <a:latin typeface="Arial" panose="020B0604020202020204" pitchFamily="34" charset="0"/>
              </a:rPr>
              <a:t> (sono contenuti i file di configurazione di </a:t>
            </a:r>
            <a:r>
              <a:rPr lang="it-IT" dirty="0" err="1">
                <a:effectLst/>
                <a:latin typeface="Arial" panose="020B0604020202020204" pitchFamily="34" charset="0"/>
              </a:rPr>
              <a:t>tomcat</a:t>
            </a:r>
            <a:r>
              <a:rPr lang="it-IT" dirty="0">
                <a:effectLst/>
                <a:latin typeface="Arial" panose="020B0604020202020204" pitchFamily="34" charset="0"/>
              </a:rPr>
              <a:t>, i più importanti sono </a:t>
            </a:r>
            <a:r>
              <a:rPr lang="it-IT" dirty="0" err="1">
                <a:effectLst/>
                <a:latin typeface="Arial" panose="020B0604020202020204" pitchFamily="34" charset="0"/>
              </a:rPr>
              <a:t>server.xml</a:t>
            </a:r>
            <a:r>
              <a:rPr lang="it-IT" dirty="0">
                <a:effectLst/>
                <a:latin typeface="Arial" panose="020B0604020202020204" pitchFamily="34" charset="0"/>
              </a:rPr>
              <a:t> e </a:t>
            </a:r>
            <a:r>
              <a:rPr lang="it-IT" dirty="0" err="1">
                <a:effectLst/>
                <a:latin typeface="Arial" panose="020B0604020202020204" pitchFamily="34" charset="0"/>
              </a:rPr>
              <a:t>web.xml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Server (contiene i file di archivio Java che permettono il funzionamento di Tomcat)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Lib</a:t>
            </a:r>
            <a:r>
              <a:rPr lang="it-IT" dirty="0">
                <a:effectLst/>
                <a:latin typeface="Arial" panose="020B0604020202020204" pitchFamily="34" charset="0"/>
              </a:rPr>
              <a:t> (contiene i file </a:t>
            </a:r>
            <a:r>
              <a:rPr lang="it-IT" dirty="0" err="1">
                <a:effectLst/>
                <a:latin typeface="Arial" panose="020B0604020202020204" pitchFamily="34" charset="0"/>
              </a:rPr>
              <a:t>jar</a:t>
            </a:r>
            <a:r>
              <a:rPr lang="it-IT" dirty="0">
                <a:effectLst/>
                <a:latin typeface="Arial" panose="020B0604020202020204" pitchFamily="34" charset="0"/>
              </a:rPr>
              <a:t> di cui Tomcat fa uso)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Log (sono presenti tutti i file di log per monitorare l'andamento del server)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 err="1">
                <a:effectLst/>
                <a:latin typeface="Arial" panose="020B0604020202020204" pitchFamily="34" charset="0"/>
              </a:rPr>
              <a:t>Webapps</a:t>
            </a:r>
            <a:r>
              <a:rPr lang="it-IT" dirty="0">
                <a:effectLst/>
                <a:latin typeface="Arial" panose="020B0604020202020204" pitchFamily="34" charset="0"/>
              </a:rPr>
              <a:t> (Il cuore di Tomcat. In questa cartella ci sono tutti i file war dei quali abbiamo fatto il </a:t>
            </a:r>
            <a:r>
              <a:rPr lang="it-IT" dirty="0" err="1">
                <a:effectLst/>
                <a:latin typeface="Arial" panose="020B0604020202020204" pitchFamily="34" charset="0"/>
              </a:rPr>
              <a:t>deployed</a:t>
            </a:r>
            <a:r>
              <a:rPr lang="it-IT" dirty="0">
                <a:effectLst/>
                <a:latin typeface="Arial" panose="020B0604020202020204" pitchFamily="34" charset="0"/>
              </a:rPr>
              <a:t>)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 </a:t>
            </a:r>
          </a:p>
          <a:p>
            <a:pPr lvl="1" algn="l"/>
            <a:r>
              <a:rPr lang="it-IT" dirty="0">
                <a:effectLst/>
                <a:latin typeface="Arial" panose="020B0604020202020204" pitchFamily="34" charset="0"/>
              </a:rPr>
              <a:t>Work (sono contenute tutte le </a:t>
            </a:r>
            <a:r>
              <a:rPr lang="it-IT" dirty="0" err="1">
                <a:effectLst/>
                <a:latin typeface="Arial" panose="020B0604020202020204" pitchFamily="34" charset="0"/>
              </a:rPr>
              <a:t>Servlet</a:t>
            </a:r>
            <a:r>
              <a:rPr lang="it-IT" dirty="0">
                <a:effectLst/>
                <a:latin typeface="Arial" panose="020B0604020202020204" pitchFamily="34" charset="0"/>
              </a:rPr>
              <a:t> che sono state generate)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54119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EE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JEE è costruita per fornire supporto server-side e client-side allo sviluppo di applicazioni distribuite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applicazioni sono tipicamente configurate 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–Con un client che fornisce l’interfaccia utente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–Uno o più moduli middle forniscono servizi e la business logicai client</a:t>
            </a:r>
          </a:p>
          <a:p>
            <a:pPr marL="114300" indent="0">
              <a:buNone/>
            </a:pPr>
            <a:r>
              <a:rPr lang="it-IT" dirty="0">
                <a:latin typeface="Arial" panose="020B0604020202020204" pitchFamily="34" charset="0"/>
              </a:rPr>
              <a:t>	</a:t>
            </a:r>
            <a:r>
              <a:rPr lang="it-IT" dirty="0">
                <a:effectLst/>
                <a:latin typeface="Arial" panose="020B0604020202020204" pitchFamily="34" charset="0"/>
              </a:rPr>
              <a:t>–Un back-end (</a:t>
            </a:r>
            <a:r>
              <a:rPr lang="it-IT" dirty="0" err="1">
                <a:effectLst/>
                <a:latin typeface="Arial" panose="020B0604020202020204" pitchFamily="34" charset="0"/>
              </a:rPr>
              <a:t>enterprise</a:t>
            </a:r>
            <a:r>
              <a:rPr lang="it-IT" dirty="0">
                <a:effectLst/>
                <a:latin typeface="Arial" panose="020B0604020202020204" pitchFamily="34" charset="0"/>
              </a:rPr>
              <a:t> information system) che fornisce i dati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 L’approccio allo sviluppo delle applicazioni è component-</a:t>
            </a:r>
            <a:r>
              <a:rPr lang="it-IT" dirty="0" err="1">
                <a:effectLst/>
                <a:latin typeface="Arial" panose="020B0604020202020204" pitchFamily="34" charset="0"/>
              </a:rPr>
              <a:t>based</a:t>
            </a:r>
            <a:endParaRPr lang="it-IT" dirty="0"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r>
              <a:rPr lang="it-IT" dirty="0">
                <a:effectLst/>
                <a:latin typeface="Arial" panose="020B0604020202020204" pitchFamily="34" charset="0"/>
              </a:rPr>
              <a:t>›Tali componenti sono eseguiti in un ambiente di </a:t>
            </a:r>
            <a:r>
              <a:rPr lang="it-IT" dirty="0" err="1">
                <a:effectLst/>
                <a:latin typeface="Arial" panose="020B0604020202020204" pitchFamily="34" charset="0"/>
              </a:rPr>
              <a:t>run</a:t>
            </a:r>
            <a:r>
              <a:rPr lang="it-IT" dirty="0">
                <a:effectLst/>
                <a:latin typeface="Arial" panose="020B0604020202020204" pitchFamily="34" charset="0"/>
              </a:rPr>
              <a:t>-time detto container</a:t>
            </a:r>
          </a:p>
          <a:p>
            <a:pPr marL="114300" indent="0">
              <a:buNone/>
            </a:pPr>
            <a:endParaRPr lang="it-IT" dirty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Jakarta o Java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35444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03D3BE2-6647-E20A-F0B7-2A09A09C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43" y="574482"/>
            <a:ext cx="4624914" cy="39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6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 err="1">
                <a:effectLst/>
                <a:latin typeface="Arial" panose="020B0604020202020204" pitchFamily="34" charset="0"/>
              </a:rPr>
              <a:t>Maven</a:t>
            </a:r>
            <a:r>
              <a:rPr lang="it-IT" dirty="0">
                <a:effectLst/>
                <a:latin typeface="Arial" panose="020B0604020202020204" pitchFamily="34" charset="0"/>
              </a:rPr>
              <a:t> è essenzialmente uno strumento di gestione e comprensione del progetto e come tale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fornisce un modo per aiutare a gestire: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Costruzione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Documentazione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Controllo della versione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Uscite </a:t>
            </a:r>
          </a:p>
          <a:p>
            <a:pPr lvl="1" algn="l"/>
            <a:r>
              <a:rPr lang="it-IT" dirty="0">
                <a:latin typeface="Arial" panose="020B0604020202020204" pitchFamily="34" charset="0"/>
              </a:rPr>
              <a:t>Distribuzione</a:t>
            </a:r>
          </a:p>
          <a:p>
            <a:pPr lvl="1" algn="l"/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Molti IDE hanno già internamente una versione preinstallata di </a:t>
            </a:r>
            <a:r>
              <a:rPr lang="it-IT" dirty="0" err="1">
                <a:latin typeface="Arial" panose="020B0604020202020204" pitchFamily="34" charset="0"/>
              </a:rPr>
              <a:t>maven</a:t>
            </a:r>
            <a:r>
              <a:rPr lang="it-IT" dirty="0">
                <a:latin typeface="Arial" panose="020B0604020202020204" pitchFamily="34" charset="0"/>
              </a:rPr>
              <a:t> es.: IDEA, </a:t>
            </a:r>
            <a:r>
              <a:rPr lang="it-IT" dirty="0" err="1">
                <a:latin typeface="Arial" panose="020B0604020202020204" pitchFamily="34" charset="0"/>
              </a:rPr>
              <a:t>STS,ecc</a:t>
            </a:r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8321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2000" dirty="0"/>
              <a:t>Sistemi Ubuntu:</a:t>
            </a:r>
            <a:b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	</a:t>
            </a:r>
            <a:r>
              <a:rPr lang="it-IT" dirty="0">
                <a:effectLst/>
                <a:latin typeface="Courier New" panose="02070309020205020404" pitchFamily="49" charset="0"/>
              </a:rPr>
              <a:t>sudo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apt-get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install</a:t>
            </a:r>
            <a:r>
              <a:rPr lang="it-IT" dirty="0">
                <a:effectLst/>
                <a:latin typeface="Courier New" panose="02070309020205020404" pitchFamily="49" charset="0"/>
              </a:rPr>
              <a:t> </a:t>
            </a:r>
            <a:r>
              <a:rPr lang="it-IT" dirty="0" err="1">
                <a:effectLst/>
                <a:latin typeface="Courier New" panose="02070309020205020404" pitchFamily="49" charset="0"/>
              </a:rPr>
              <a:t>maven</a:t>
            </a:r>
            <a:endParaRPr lang="it-IT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it-IT" sz="2000" dirty="0"/>
              <a:t>Sistemi </a:t>
            </a:r>
            <a:r>
              <a:rPr lang="it-IT" sz="2000" dirty="0" err="1"/>
              <a:t>MacOs</a:t>
            </a:r>
            <a:r>
              <a:rPr lang="it-IT" sz="2000" dirty="0"/>
              <a:t>:</a:t>
            </a:r>
            <a:b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</a:br>
            <a:r>
              <a:rPr lang="it-IT" sz="1800" dirty="0">
                <a:solidFill>
                  <a:schemeClr val="bg1"/>
                </a:solidFill>
                <a:latin typeface="Euphemia" panose="020B0503040102020104" pitchFamily="34" charset="0"/>
              </a:rPr>
              <a:t>	</a:t>
            </a:r>
            <a:r>
              <a:rPr lang="it-IT" dirty="0" err="1">
                <a:latin typeface="Courier New" panose="02070309020205020404" pitchFamily="49" charset="0"/>
              </a:rPr>
              <a:t>brew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</a:rPr>
              <a:t>maven</a:t>
            </a:r>
            <a:endParaRPr lang="it-IT" sz="1800" dirty="0">
              <a:solidFill>
                <a:schemeClr val="bg1"/>
              </a:solidFill>
              <a:latin typeface="Euphemia" panose="020B0503040102020104" pitchFamily="34" charset="0"/>
            </a:endParaRP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8026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sz="1800" dirty="0" err="1"/>
              <a:t>Maven</a:t>
            </a:r>
            <a:r>
              <a:rPr lang="it-IT" sz="1800" dirty="0"/>
              <a:t> per Windows:</a:t>
            </a: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Scaricare da –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  <a:hlinkClick r:id="rId2"/>
              </a:rPr>
              <a:t>https://maven.apache.org/download.cgi </a:t>
            </a:r>
            <a:r>
              <a:rPr lang="it-IT" sz="1600" dirty="0">
                <a:solidFill>
                  <a:schemeClr val="bg1"/>
                </a:solidFill>
                <a:latin typeface="Euphemia" panose="020B0503040102020104" pitchFamily="34" charset="0"/>
              </a:rPr>
              <a:t>(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System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Requirements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: JDK 1.8 or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above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›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Ensure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JAVA_HOME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is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set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Extract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distribution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archive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in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any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directory 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Add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apache-maven-3.6.3/bin 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directory to the </a:t>
            </a:r>
            <a:r>
              <a:rPr lang="it-IT" sz="1600" dirty="0">
                <a:solidFill>
                  <a:schemeClr val="bg1"/>
                </a:solidFill>
                <a:effectLst/>
                <a:latin typeface="CourierNewPSMT" panose="02070309020205020404" pitchFamily="49" charset="0"/>
              </a:rPr>
              <a:t>PATH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environment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variable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 </a:t>
            </a:r>
            <a:b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</a:b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(https://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phoenixnap.com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/kb/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install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</a:t>
            </a:r>
            <a:r>
              <a:rPr lang="it-IT" sz="1600" dirty="0" err="1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maven</a:t>
            </a:r>
            <a:r>
              <a:rPr lang="it-IT" sz="1600" dirty="0">
                <a:solidFill>
                  <a:schemeClr val="bg1"/>
                </a:solidFill>
                <a:effectLst/>
                <a:latin typeface="Euphemia" panose="020B0503040102020104" pitchFamily="34" charset="0"/>
              </a:rPr>
              <a:t>-windows)</a:t>
            </a:r>
            <a:endParaRPr lang="it-IT" sz="1100" dirty="0">
              <a:solidFill>
                <a:schemeClr val="bg1"/>
              </a:solidFill>
              <a:effectLst/>
            </a:endParaRPr>
          </a:p>
          <a:p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6666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POM</a:t>
            </a:r>
          </a:p>
          <a:p>
            <a:r>
              <a:rPr lang="it-IT" sz="1400" dirty="0"/>
              <a:t>Project Object Model</a:t>
            </a:r>
          </a:p>
          <a:p>
            <a:r>
              <a:rPr lang="it-IT" sz="1400" dirty="0"/>
              <a:t>Contiene informazioni sul progetto, dipendenze, build e profili, </a:t>
            </a:r>
            <a:r>
              <a:rPr lang="it-IT" sz="1400" dirty="0" err="1"/>
              <a:t>ecc</a:t>
            </a:r>
            <a:r>
              <a:rPr lang="it-IT" sz="1400" dirty="0"/>
              <a:t>…</a:t>
            </a:r>
          </a:p>
          <a:p>
            <a:r>
              <a:rPr lang="it-IT" sz="1400" dirty="0"/>
              <a:t>È una dichiarazione descrittiva del progetto</a:t>
            </a:r>
          </a:p>
          <a:p>
            <a:endParaRPr lang="it-IT" dirty="0">
              <a:latin typeface="Courier New" panose="02070309020205020404" pitchFamily="49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7691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 </a:t>
            </a:r>
            <a:r>
              <a:rPr lang="it-IT" dirty="0"/>
              <a:t>consigliati</a:t>
            </a: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XAMP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Postman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51;p29">
            <a:extLst>
              <a:ext uri="{FF2B5EF4-FFF2-40B4-BE49-F238E27FC236}">
                <a16:creationId xmlns:a16="http://schemas.microsoft.com/office/drawing/2014/main" id="{2E6D11A8-D4DF-4DED-0DCB-B71A126A99D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2189161" y="3571875"/>
            <a:ext cx="2382837" cy="66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 err="1"/>
              <a:t>IntelliJ</a:t>
            </a:r>
            <a:r>
              <a:rPr lang="it-IT" b="1" dirty="0"/>
              <a:t> IDEA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" name="Google Shape;351;p29">
            <a:extLst>
              <a:ext uri="{FF2B5EF4-FFF2-40B4-BE49-F238E27FC236}">
                <a16:creationId xmlns:a16="http://schemas.microsoft.com/office/drawing/2014/main" id="{892E86BA-9C8F-C4B8-CDF0-C7BC070B1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486592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it-IT" b="1" dirty="0"/>
              <a:t>Java JDK 17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026" name="Picture 2" descr="XAMPP">
            <a:extLst>
              <a:ext uri="{FF2B5EF4-FFF2-40B4-BE49-F238E27FC236}">
                <a16:creationId xmlns:a16="http://schemas.microsoft.com/office/drawing/2014/main" id="{01B7F1DC-27B0-031C-14F8-AF9925FE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0" y="2089249"/>
            <a:ext cx="426600" cy="4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BF1B8908-3FB4-BE62-0BD4-94C630C0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37" y="2147946"/>
            <a:ext cx="706768" cy="330503"/>
          </a:xfrm>
          <a:prstGeom prst="rect">
            <a:avLst/>
          </a:prstGeom>
        </p:spPr>
      </p:pic>
      <p:pic>
        <p:nvPicPr>
          <p:cNvPr id="1028" name="Picture 4" descr="Intellij IDEA 2020.1 Crack + Activation Code [Latest]">
            <a:extLst>
              <a:ext uri="{FF2B5EF4-FFF2-40B4-BE49-F238E27FC236}">
                <a16:creationId xmlns:a16="http://schemas.microsoft.com/office/drawing/2014/main" id="{09D2997C-69C1-7F6C-806A-6058088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8" y="3910372"/>
            <a:ext cx="330503" cy="3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2ABCE1-8B13-7D96-11F7-377AC67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90" y="3583352"/>
            <a:ext cx="667261" cy="4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06C12F-2743-658F-BC8B-83A8514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78964"/>
            <a:ext cx="5651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/>
              <a:t>Il processo di compilazione è suddiviso in cicli di vita, fasi e obiettivi della compilazione: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Il ciclo di vita della build è costituito da una sequenza di fasi di build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Ogni fase di build è costituita da una sequenza di obiettivi</a:t>
            </a:r>
          </a:p>
          <a:p>
            <a:pPr marL="114300" indent="0">
              <a:buNone/>
            </a:pPr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6484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pPr marL="114300" indent="0">
              <a:buNone/>
            </a:pPr>
            <a:r>
              <a:rPr lang="it-IT" sz="2000" dirty="0" err="1"/>
              <a:t>Maven</a:t>
            </a:r>
            <a:r>
              <a:rPr lang="it-IT" sz="2000" dirty="0"/>
              <a:t> viene eseguito passandogli un comando (nome di un ciclo di vita della build o fase o obiettivo)</a:t>
            </a:r>
          </a:p>
          <a:p>
            <a:r>
              <a:rPr lang="it-IT" sz="2000" dirty="0"/>
              <a:t>Se viene eseguito un ciclo di vita, vengono eseguite tutte le fasi di compilazione in quel ciclo di vita.</a:t>
            </a:r>
          </a:p>
          <a:p>
            <a:r>
              <a:rPr lang="it-IT" sz="2000" dirty="0"/>
              <a:t>Se viene eseguita una fase di costruzione, vengono eseguite anche tutte le fasi di costruzione precedenti nella sequenza predefinita delle fasi di costruzione.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12860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MAVEN</a:t>
            </a:r>
            <a:endParaRPr dirty="0"/>
          </a:p>
        </p:txBody>
      </p:sp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8C7BC-7903-9CB3-AB32-BCB8A6FC9496}"/>
              </a:ext>
            </a:extLst>
          </p:cNvPr>
          <p:cNvSpPr txBox="1"/>
          <p:nvPr/>
        </p:nvSpPr>
        <p:spPr>
          <a:xfrm>
            <a:off x="276045" y="1012200"/>
            <a:ext cx="84538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Comandi </a:t>
            </a:r>
            <a:r>
              <a:rPr lang="it-IT" sz="1800" dirty="0" err="1">
                <a:solidFill>
                  <a:schemeClr val="lt1"/>
                </a:solidFill>
                <a:latin typeface="Anaheim"/>
                <a:sym typeface="Anaheim"/>
              </a:rPr>
              <a:t>maven</a:t>
            </a:r>
            <a:b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it-IT" sz="18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validate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Verifica che il progetto sia corretto e che siano disponibili tutte le informazioni necessarie. Questo assicura anche che le dipendenze vengano scaricate 
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compile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Compila il codice sorgente del progetto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test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Esegue i test sul codice sorgente compilato utilizzando un framework di </a:t>
            </a:r>
            <a:r>
              <a:rPr lang="it-IT" sz="1600" dirty="0" err="1">
                <a:solidFill>
                  <a:schemeClr val="lt1"/>
                </a:solidFill>
                <a:latin typeface="Anaheim"/>
                <a:sym typeface="Anaheim"/>
              </a:rPr>
              <a:t>unit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 test appropriato 
› </a:t>
            </a:r>
            <a:r>
              <a:rPr lang="it-IT" sz="1800" b="1" dirty="0">
                <a:solidFill>
                  <a:schemeClr val="lt1"/>
                </a:solidFill>
                <a:latin typeface="Anaheim"/>
                <a:sym typeface="Anaheim"/>
              </a:rPr>
              <a:t>package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Compatta il codice compilato nel formato distribuibile 
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install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Installare il pacchetto nel repository locale, per utilizzarlo come dipendenza in altri progetti localmente </a:t>
            </a:r>
          </a:p>
          <a:p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› </a:t>
            </a:r>
            <a:r>
              <a:rPr lang="it-IT" sz="1800" b="1" dirty="0" err="1">
                <a:solidFill>
                  <a:schemeClr val="lt1"/>
                </a:solidFill>
                <a:latin typeface="Anaheim"/>
                <a:sym typeface="Anaheim"/>
              </a:rPr>
              <a:t>deploy</a:t>
            </a:r>
            <a:r>
              <a:rPr lang="it-IT" sz="1600" dirty="0">
                <a:solidFill>
                  <a:schemeClr val="lt1"/>
                </a:solidFill>
                <a:latin typeface="Anaheim"/>
                <a:sym typeface="Anaheim"/>
              </a:rPr>
              <a:t>: Copia il pacchetto finale nel repository remoto per la condivisione con altri sviluppatori e progetti 
</a:t>
            </a:r>
            <a:endParaRPr lang="it-IT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2907822" y="2018876"/>
            <a:ext cx="520561" cy="520561"/>
          </a:xfrm>
          <a:custGeom>
            <a:avLst/>
            <a:gdLst/>
            <a:ahLst/>
            <a:cxnLst/>
            <a:rect l="l" t="t" r="r" b="b"/>
            <a:pathLst>
              <a:path w="37437" h="37437" extrusionOk="0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4D35FF-D564-2ED1-2660-2AC7AC70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94" y="0"/>
            <a:ext cx="535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Scaricare</a:t>
            </a:r>
            <a:r>
              <a:rPr lang="en" dirty="0"/>
              <a:t> Tomcat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70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progetto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41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2C41C440-7B7E-9A7C-C901-D5DF26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6" y="0"/>
            <a:ext cx="6218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9C06077-F607-0132-0852-DBF4E67E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640E57-52AF-CDA3-C7CC-4136814E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57" y="1774927"/>
            <a:ext cx="2984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615EE-0AAC-E9B4-8F14-518EF77C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  <p:pic>
        <p:nvPicPr>
          <p:cNvPr id="7" name="Immagine 6" descr="Immagine che contiene testo, segnale, screenshot&#10;&#10;Descrizione generata automaticamente">
            <a:extLst>
              <a:ext uri="{FF2B5EF4-FFF2-40B4-BE49-F238E27FC236}">
                <a16:creationId xmlns:a16="http://schemas.microsoft.com/office/drawing/2014/main" id="{296F97B9-7E98-4100-5B70-849F2C1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04" y="1127228"/>
            <a:ext cx="1747692" cy="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La Common Gateway Interface, normalmente chiamata CGI, è stata una delle prime tecniche pratiche per la creazione di contenuti dinamici. Con CGI, passa un server web determinate richieste a un programma esterno. L'output di questo programma viene quindi inviato al client al posto di un file statico. L'avvento della CGI ha permesso di implementare </a:t>
            </a:r>
            <a:r>
              <a:rPr lang="it-IT" dirty="0" err="1"/>
              <a:t>ment</a:t>
            </a:r>
            <a:r>
              <a:rPr lang="it-IT" dirty="0"/>
              <a:t> tutti i tipi di nuove funzionalità nelle pagine Web e CGI è diventato </a:t>
            </a:r>
            <a:r>
              <a:rPr lang="it-IT" sz="1600" dirty="0"/>
              <a:t>rapidamente</a:t>
            </a:r>
            <a:r>
              <a:rPr lang="it-IT" dirty="0"/>
              <a:t> un de facto standard, implementato su dozzine di web server.</a:t>
            </a:r>
          </a:p>
          <a:p>
            <a:r>
              <a:rPr lang="it-IT" dirty="0"/>
              <a:t>1 </a:t>
            </a:r>
            <a:r>
              <a:rPr lang="it-IT" dirty="0" err="1"/>
              <a:t>child</a:t>
            </a:r>
            <a:r>
              <a:rPr lang="it-IT" dirty="0"/>
              <a:t> per ogni richiesta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pic>
        <p:nvPicPr>
          <p:cNvPr id="5" name="Immagine 4" descr="Cit. [1]&#10;">
            <a:extLst>
              <a:ext uri="{FF2B5EF4-FFF2-40B4-BE49-F238E27FC236}">
                <a16:creationId xmlns:a16="http://schemas.microsoft.com/office/drawing/2014/main" id="{D59D1D37-C051-0662-48B3-B826990D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42" y="2749135"/>
            <a:ext cx="5031716" cy="1677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054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AF1D38-0B87-D97E-3610-35D9174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1950"/>
            <a:ext cx="699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52A3D7CE-42BE-DBA5-01A7-AF1437CC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8" y="0"/>
            <a:ext cx="7037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4435D-BE52-425B-6C7D-C269BC2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678684-AC89-6153-CE05-AE37124EA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CEEB4A19-E59D-C985-6FCE-C2D69B59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48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1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ad avviare il tuo progetto prova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6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2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restituendo una pagina con il tuo nome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37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Approfondimento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10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3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Crea una pagina </a:t>
            </a:r>
            <a:r>
              <a:rPr lang="it-IT" dirty="0" err="1"/>
              <a:t>get</a:t>
            </a:r>
            <a:r>
              <a:rPr lang="it-IT" dirty="0"/>
              <a:t> che restituisca la pagina utilizzando bootstrap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4565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Esercizio</a:t>
            </a:r>
            <a:r>
              <a:rPr lang="en" dirty="0"/>
              <a:t> 4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Prova a creare la tua </a:t>
            </a:r>
            <a:r>
              <a:rPr lang="it-IT" dirty="0" err="1"/>
              <a:t>url</a:t>
            </a:r>
            <a:r>
              <a:rPr lang="it-IT" dirty="0"/>
              <a:t> un parametro passato con il metodo POST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11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Java ha riutilizzato lo stesso concetto delle CGI</a:t>
            </a:r>
          </a:p>
          <a:p>
            <a:r>
              <a:rPr lang="it-IT" dirty="0"/>
              <a:t>Lo step evolutivo è arrivato con sfruttando i </a:t>
            </a:r>
            <a:r>
              <a:rPr lang="it-IT" dirty="0" err="1"/>
              <a:t>thead</a:t>
            </a:r>
            <a:r>
              <a:rPr lang="it-IT" dirty="0"/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le Web Application?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AC49C9-E1E4-19A9-AF4C-EE0DC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29" y="2557887"/>
            <a:ext cx="4088142" cy="1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 txBox="1">
            <a:spLocks noGrp="1"/>
          </p:cNvSpPr>
          <p:nvPr>
            <p:ph type="body" idx="4294967295"/>
          </p:nvPr>
        </p:nvSpPr>
        <p:spPr>
          <a:xfrm>
            <a:off x="1220500" y="1415849"/>
            <a:ext cx="7047300" cy="30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</a:rPr>
              <a:t>Java™ </a:t>
            </a:r>
            <a:r>
              <a:rPr lang="it-IT" sz="900" dirty="0" err="1">
                <a:latin typeface="Times New Roman" panose="02020603050405020304" pitchFamily="18" charset="0"/>
              </a:rPr>
              <a:t>Servlet</a:t>
            </a:r>
            <a:r>
              <a:rPr lang="it-IT" sz="900" dirty="0">
                <a:latin typeface="Times New Roman" panose="02020603050405020304" pitchFamily="18" charset="0"/>
              </a:rPr>
              <a:t> Programming, </a:t>
            </a:r>
            <a:r>
              <a:rPr lang="it-IT" sz="900" dirty="0" err="1">
                <a:latin typeface="Times New Roman" panose="02020603050405020304" pitchFamily="18" charset="0"/>
              </a:rPr>
              <a:t>eMatter</a:t>
            </a:r>
            <a:r>
              <a:rPr lang="it-IT" sz="900" dirty="0">
                <a:latin typeface="Times New Roman" panose="02020603050405020304" pitchFamily="18" charset="0"/>
              </a:rPr>
              <a:t> Edition, Copyright © 2000 O’Reilly &amp; Associates.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900" dirty="0">
                <a:latin typeface="Times New Roman" panose="02020603050405020304" pitchFamily="18" charset="0"/>
                <a:sym typeface="Arial"/>
              </a:rPr>
              <a:t>https://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riptutorial.com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/Download/apache-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maven</a:t>
            </a:r>
            <a:r>
              <a:rPr lang="it-IT" sz="900" dirty="0">
                <a:latin typeface="Times New Roman" panose="02020603050405020304" pitchFamily="18" charset="0"/>
                <a:sym typeface="Arial"/>
              </a:rPr>
              <a:t>-</a:t>
            </a:r>
            <a:r>
              <a:rPr lang="it-IT" sz="900" dirty="0" err="1">
                <a:latin typeface="Times New Roman" panose="02020603050405020304" pitchFamily="18" charset="0"/>
                <a:sym typeface="Arial"/>
              </a:rPr>
              <a:t>it.pdf</a:t>
            </a:r>
            <a:endParaRPr sz="900" dirty="0">
              <a:latin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41473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Le </a:t>
            </a:r>
            <a:r>
              <a:rPr lang="it-IT" dirty="0" err="1"/>
              <a:t>servlet</a:t>
            </a:r>
            <a:r>
              <a:rPr lang="it-IT" dirty="0"/>
              <a:t> consistono in delle classi Java che vengono eseguite in server web (</a:t>
            </a:r>
            <a:r>
              <a:rPr lang="it-IT" dirty="0" err="1"/>
              <a:t>Tomacat</a:t>
            </a:r>
            <a:r>
              <a:rPr lang="it-IT" dirty="0"/>
              <a:t> – </a:t>
            </a:r>
            <a:r>
              <a:rPr lang="it-IT" dirty="0" err="1"/>
              <a:t>Glassfish</a:t>
            </a:r>
            <a:r>
              <a:rPr lang="it-IT" dirty="0"/>
              <a:t>- </a:t>
            </a:r>
            <a:r>
              <a:rPr lang="it-IT" dirty="0" err="1"/>
              <a:t>ecc</a:t>
            </a:r>
            <a:r>
              <a:rPr lang="it-IT" dirty="0"/>
              <a:t>) opportunamente predisposti (</a:t>
            </a:r>
            <a:r>
              <a:rPr lang="it-IT" dirty="0" err="1"/>
              <a:t>servlet</a:t>
            </a:r>
            <a:r>
              <a:rPr lang="it-IT" dirty="0"/>
              <a:t> containers).</a:t>
            </a:r>
          </a:p>
          <a:p>
            <a:pPr lvl="0"/>
            <a:r>
              <a:rPr lang="it-IT" dirty="0"/>
              <a:t>Esse sono sono fruibili all’esterno come risorse web standard (URL).</a:t>
            </a:r>
          </a:p>
          <a:p>
            <a:pPr lvl="0"/>
            <a:r>
              <a:rPr lang="it-IT" dirty="0"/>
              <a:t>Esse inoltre utilizzabili attraverso le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response</a:t>
            </a:r>
            <a:r>
              <a:rPr lang="it-IT" dirty="0"/>
              <a:t>: quando l’utente esegue una richiesta tramite URL, il server attiva la </a:t>
            </a:r>
            <a:r>
              <a:rPr lang="it-IT" dirty="0" err="1"/>
              <a:t>servlet</a:t>
            </a:r>
            <a:r>
              <a:rPr lang="it-IT" dirty="0"/>
              <a:t>, la esegue, e ne restituisce una risposta come contenuto della risorsa.</a:t>
            </a:r>
          </a:p>
          <a:p>
            <a:pPr lvl="0"/>
            <a:r>
              <a:rPr lang="it-IT" dirty="0"/>
              <a:t>All’interno delle </a:t>
            </a:r>
            <a:r>
              <a:rPr lang="it-IT" dirty="0" err="1"/>
              <a:t>servlet</a:t>
            </a:r>
            <a:r>
              <a:rPr lang="it-IT" dirty="0"/>
              <a:t> si può far uso di tutte le librerie e le utilità del linguaggio JAVA, tra cui la connessione a tutti i DBMS tramite JDBC, ecc.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B337F784-9107-B4E7-95C6-38853E5C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Cosa sono le Web Application?</a:t>
            </a:r>
          </a:p>
        </p:txBody>
      </p:sp>
    </p:spTree>
    <p:extLst>
      <p:ext uri="{BB962C8B-B14F-4D97-AF65-F5344CB8AC3E}">
        <p14:creationId xmlns:p14="http://schemas.microsoft.com/office/powerpoint/2010/main" val="286638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Servlet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HTTP è un protocollo semplice e senza stato. Un client, come un browser Web, effettua una richiesta, il server Web risponde e la transazione viene eseguita.</a:t>
            </a:r>
          </a:p>
          <a:p>
            <a:r>
              <a:rPr lang="it-IT" dirty="0"/>
              <a:t>Quando il client invia una </a:t>
            </a:r>
            <a:r>
              <a:rPr lang="it-IT" b="1" dirty="0"/>
              <a:t>richiesta</a:t>
            </a:r>
            <a:r>
              <a:rPr lang="it-IT" dirty="0"/>
              <a:t>, la prima cosa che specifica è un comando HTTP, chiamato metodo, che dice al server il tipo di azione che vuole venga eseguita: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>
                <a:effectLst/>
                <a:latin typeface="Times New Roman" panose="02020603050405020304" pitchFamily="18" charset="0"/>
              </a:rPr>
              <a:t>GET /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intro.html</a:t>
            </a:r>
            <a:r>
              <a:rPr lang="it-IT" dirty="0">
                <a:effectLst/>
                <a:latin typeface="Times New Roman" panose="02020603050405020304" pitchFamily="18" charset="0"/>
              </a:rPr>
              <a:t> HTTP/1.0</a:t>
            </a:r>
          </a:p>
          <a:p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Nel </a:t>
            </a:r>
            <a:r>
              <a:rPr lang="it-IT" dirty="0" err="1"/>
              <a:t>header</a:t>
            </a:r>
            <a:r>
              <a:rPr lang="it-IT" dirty="0"/>
              <a:t> troviamo:</a:t>
            </a:r>
          </a:p>
          <a:p>
            <a:pPr marL="114300" indent="0">
              <a:buNone/>
            </a:pPr>
            <a:r>
              <a:rPr lang="it-IT" dirty="0">
                <a:effectLst/>
                <a:latin typeface="Times New Roman" panose="02020603050405020304" pitchFamily="18" charset="0"/>
              </a:rPr>
              <a:t>	User-Agent: Mozilla/4.0 (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compatible</a:t>
            </a:r>
            <a:r>
              <a:rPr lang="it-IT" dirty="0">
                <a:effectLst/>
                <a:latin typeface="Times New Roman" panose="02020603050405020304" pitchFamily="18" charset="0"/>
              </a:rPr>
              <a:t>; MSIE 4.0; Windows 95)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>
                <a:effectLst/>
                <a:latin typeface="Times New Roman" panose="02020603050405020304" pitchFamily="18" charset="0"/>
              </a:rPr>
              <a:t>Accept</a:t>
            </a:r>
            <a:r>
              <a:rPr lang="it-IT" dirty="0">
                <a:effectLst/>
                <a:latin typeface="Times New Roman" panose="02020603050405020304" pitchFamily="18" charset="0"/>
              </a:rPr>
              <a:t>: image/gif, image/jpeg, text/*, */*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3910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Come risposta da parte del server può essere ad esempio</a:t>
            </a:r>
            <a:r>
              <a:rPr lang="it-IT" dirty="0">
                <a:effectLst/>
                <a:latin typeface="Times New Roman" panose="02020603050405020304" pitchFamily="18" charset="0"/>
              </a:rPr>
              <a:t>: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r>
              <a:rPr lang="it-IT" dirty="0">
                <a:effectLst/>
                <a:latin typeface="Times New Roman" panose="02020603050405020304" pitchFamily="18" charset="0"/>
              </a:rPr>
              <a:t>HTTP/1.0 200 OK</a:t>
            </a:r>
            <a:br>
              <a:rPr lang="it-IT" dirty="0">
                <a:effectLst/>
                <a:latin typeface="Times New Roman" panose="02020603050405020304" pitchFamily="18" charset="0"/>
              </a:rPr>
            </a:br>
            <a:endParaRPr lang="it-IT" dirty="0">
              <a:effectLst/>
              <a:latin typeface="Times New Roman" panose="02020603050405020304" pitchFamily="18" charset="0"/>
            </a:endParaRPr>
          </a:p>
          <a:p>
            <a:r>
              <a:rPr lang="it-IT" dirty="0"/>
              <a:t>Tra gli altri codici di risposta possiamo trovare :</a:t>
            </a:r>
          </a:p>
          <a:p>
            <a:pPr lvl="1" algn="l"/>
            <a:r>
              <a:rPr lang="it-IT" dirty="0"/>
              <a:t>401 /403 </a:t>
            </a:r>
            <a:r>
              <a:rPr lang="it-IT" dirty="0" err="1"/>
              <a:t>Unauthorized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404 Not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pPr lvl="1" algn="l"/>
            <a:r>
              <a:rPr lang="it-IT" dirty="0"/>
              <a:t>500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on the server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completed</a:t>
            </a:r>
            <a:r>
              <a:rPr lang="it-IT" dirty="0"/>
              <a:t>.</a:t>
            </a:r>
          </a:p>
          <a:p>
            <a:pPr marL="596900" lvl="1" indent="0" algn="l">
              <a:buNone/>
            </a:pPr>
            <a:endParaRPr lang="it-IT" dirty="0"/>
          </a:p>
          <a:p>
            <a:r>
              <a:rPr lang="it-IT" dirty="0"/>
              <a:t>Il metodo GET è progettato per ottenere informazioni (un documento, un grafico o i risultati di una query di database), mentre il metodo POST è progettato per pubblicare informazioni (un numero di carta di credito, alcuni nuovi dati del grafico o informazioni che devono essere memorizzate in una banca dati).</a:t>
            </a: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870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F36C5811-13FA-963B-38A2-213F1DC2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20000" y="1414731"/>
            <a:ext cx="7704000" cy="3011643"/>
          </a:xfrm>
        </p:spPr>
        <p:txBody>
          <a:bodyPr/>
          <a:lstStyle/>
          <a:p>
            <a:r>
              <a:rPr lang="it-IT" dirty="0"/>
              <a:t>A differenza di un normale programma Java una </a:t>
            </a:r>
            <a:r>
              <a:rPr lang="it-IT" dirty="0" err="1"/>
              <a:t>servlet</a:t>
            </a:r>
            <a:r>
              <a:rPr lang="it-IT" dirty="0"/>
              <a:t> non ha un metodo </a:t>
            </a:r>
            <a:r>
              <a:rPr lang="it-IT" dirty="0" err="1"/>
              <a:t>main</a:t>
            </a:r>
            <a:r>
              <a:rPr lang="it-IT" dirty="0"/>
              <a:t>(). Invece, alcuni metodi di un </a:t>
            </a:r>
            <a:r>
              <a:rPr lang="it-IT" dirty="0" err="1"/>
              <a:t>servlet</a:t>
            </a:r>
            <a:r>
              <a:rPr lang="it-IT" dirty="0"/>
              <a:t> vengono invocati dal server nel processo di gestione delle richieste. Ogni volta che il server invia una richiesta a un </a:t>
            </a:r>
            <a:r>
              <a:rPr lang="it-IT" dirty="0" err="1"/>
              <a:t>servlet</a:t>
            </a:r>
            <a:r>
              <a:rPr lang="it-IT" dirty="0"/>
              <a:t>, richiama il metodo service() del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endParaRPr lang="it-IT" dirty="0"/>
          </a:p>
          <a:p>
            <a:pPr marL="114300" indent="0">
              <a:buNone/>
            </a:pPr>
            <a:br>
              <a:rPr lang="it-IT" dirty="0"/>
            </a:b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241545-EA7D-D838-2117-27B3F56E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50" y="343199"/>
            <a:ext cx="6588000" cy="1071531"/>
          </a:xfrm>
        </p:spPr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Servlet</a:t>
            </a:r>
            <a:r>
              <a:rPr lang="it-IT" dirty="0"/>
              <a:t> Basics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8A1C4-A016-1D23-82D1-1B8BE51FEDBB}"/>
              </a:ext>
            </a:extLst>
          </p:cNvPr>
          <p:cNvSpPr txBox="1"/>
          <p:nvPr/>
        </p:nvSpPr>
        <p:spPr>
          <a:xfrm>
            <a:off x="293298" y="48221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05941-050B-CA24-ECCC-8CEF12E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5" y="2340788"/>
            <a:ext cx="5150209" cy="1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70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1285</Words>
  <Application>Microsoft Macintosh PowerPoint</Application>
  <PresentationFormat>Presentazione su schermo (16:9)</PresentationFormat>
  <Paragraphs>135</Paragraphs>
  <Slides>40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6" baseType="lpstr">
      <vt:lpstr>CourierNewPSMT</vt:lpstr>
      <vt:lpstr>Overpass Mono</vt:lpstr>
      <vt:lpstr>Nunito Light</vt:lpstr>
      <vt:lpstr>Raleway SemiBold</vt:lpstr>
      <vt:lpstr>Aharoni</vt:lpstr>
      <vt:lpstr>Times New Roman</vt:lpstr>
      <vt:lpstr>Roboto</vt:lpstr>
      <vt:lpstr>Arial</vt:lpstr>
      <vt:lpstr>Proxima Nova Semibold</vt:lpstr>
      <vt:lpstr>Courier New</vt:lpstr>
      <vt:lpstr>Proxima Nova</vt:lpstr>
      <vt:lpstr>Anaheim</vt:lpstr>
      <vt:lpstr>Euphemia</vt:lpstr>
      <vt:lpstr>Roboto Condensed Light</vt:lpstr>
      <vt:lpstr>Programming Lesson by Slidesgo</vt:lpstr>
      <vt:lpstr>Slidesgo Final Pages</vt:lpstr>
      <vt:lpstr>Materiale</vt:lpstr>
      <vt:lpstr>Tool consigliati</vt:lpstr>
      <vt:lpstr>Cosa sono le Web Application?</vt:lpstr>
      <vt:lpstr>Cosa sono le Web Application?</vt:lpstr>
      <vt:lpstr>Cosa sono le Web Application?</vt:lpstr>
      <vt:lpstr>Intro Servlet</vt:lpstr>
      <vt:lpstr>HTTP Servlet Basics</vt:lpstr>
      <vt:lpstr>HTTP Servlet Basics</vt:lpstr>
      <vt:lpstr>HTTP Servlet Basics</vt:lpstr>
      <vt:lpstr>HTTP Servlet Basics</vt:lpstr>
      <vt:lpstr>HTTP Servlet Basics</vt:lpstr>
      <vt:lpstr>Java EE</vt:lpstr>
      <vt:lpstr>Jakarta o Java Enterprise Edition</vt:lpstr>
      <vt:lpstr>Presentazione standard di PowerPoint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MAVEN</vt:lpstr>
      <vt:lpstr>Presentazione standard di PowerPoint</vt:lpstr>
      <vt:lpstr>Scaricare Tomcat</vt:lpstr>
      <vt:lpstr>Come creare un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</vt:lpstr>
      <vt:lpstr>Esercizio 1</vt:lpstr>
      <vt:lpstr>Esercizio 2</vt:lpstr>
      <vt:lpstr>Approfondimento</vt:lpstr>
      <vt:lpstr>Esercizio 3</vt:lpstr>
      <vt:lpstr>Esercizio 4</vt:lpstr>
      <vt:lpstr>THANKS!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Alessandro Sallese</cp:lastModifiedBy>
  <cp:revision>28</cp:revision>
  <dcterms:modified xsi:type="dcterms:W3CDTF">2022-12-20T19:54:53Z</dcterms:modified>
</cp:coreProperties>
</file>